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sldIdLst>
    <p:sldId id="256" r:id="rId2"/>
    <p:sldId id="304" r:id="rId3"/>
    <p:sldId id="305" r:id="rId4"/>
    <p:sldId id="313" r:id="rId5"/>
    <p:sldId id="312" r:id="rId6"/>
    <p:sldId id="314" r:id="rId7"/>
    <p:sldId id="283" r:id="rId8"/>
  </p:sldIdLst>
  <p:sldSz cx="9144000" cy="5143500" type="screen16x9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D8C6"/>
    <a:srgbClr val="16D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92" autoAdjust="0"/>
  </p:normalViewPr>
  <p:slideViewPr>
    <p:cSldViewPr>
      <p:cViewPr varScale="1">
        <p:scale>
          <a:sx n="104" d="100"/>
          <a:sy n="104" d="100"/>
        </p:scale>
        <p:origin x="-90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3DE05-33E8-43E4-BFD2-090759C7468A}" type="datetimeFigureOut">
              <a:rPr lang="cs-CZ" smtClean="0"/>
              <a:pPr/>
              <a:t>3. 8. 2021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3EC57-0778-49BA-B888-486F5EBC81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64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17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93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1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23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08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EC57-0778-49BA-B888-486F5EBC8115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62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6312" y="2733768"/>
            <a:ext cx="7772400" cy="1102519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DB63-8D32-41D6-8499-82014F4292BC}" type="datetime1">
              <a:rPr lang="cs-CZ" smtClean="0"/>
              <a:t>3. 8. 2021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287263"/>
            <a:ext cx="3109775" cy="673785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6228184" y="0"/>
            <a:ext cx="511256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0"/>
            <a:ext cx="7227776" cy="745592"/>
          </a:xfrm>
          <a:noFill/>
        </p:spPr>
        <p:txBody>
          <a:bodyPr>
            <a:normAutofit/>
          </a:bodyPr>
          <a:lstStyle>
            <a:lvl1pPr marL="0" indent="0"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200151"/>
            <a:ext cx="7499176" cy="3394472"/>
          </a:xfrm>
        </p:spPr>
        <p:txBody>
          <a:bodyPr/>
          <a:lstStyle>
            <a:lvl1pPr>
              <a:buClrTx/>
              <a:defRPr sz="2800"/>
            </a:lvl1pPr>
            <a:lvl2pPr>
              <a:buClr>
                <a:srgbClr val="00B0F0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Třetí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Čtvrtá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Pátá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2527-997E-47F7-8C62-6057351850A5}" type="datetime1">
              <a:rPr lang="cs-CZ" smtClean="0"/>
              <a:t>3. 8. 2021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8"/>
          <p:cNvGrpSpPr>
            <a:grpSpLocks noChangeAspect="1"/>
          </p:cNvGrpSpPr>
          <p:nvPr userDrawn="1"/>
        </p:nvGrpSpPr>
        <p:grpSpPr>
          <a:xfrm rot="-8971575">
            <a:off x="-552845" y="1424533"/>
            <a:ext cx="1831973" cy="1586488"/>
            <a:chOff x="0" y="0"/>
            <a:chExt cx="6350000" cy="5499100"/>
          </a:xfrm>
        </p:grpSpPr>
        <p:sp>
          <p:nvSpPr>
            <p:cNvPr id="11" name="Freeform 9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77367">
                <a:alpha val="58823"/>
              </a:srgbClr>
            </a:solidFill>
          </p:spPr>
        </p:sp>
      </p:grpSp>
      <p:grpSp>
        <p:nvGrpSpPr>
          <p:cNvPr id="12" name="Group 8"/>
          <p:cNvGrpSpPr>
            <a:grpSpLocks noChangeAspect="1"/>
          </p:cNvGrpSpPr>
          <p:nvPr userDrawn="1"/>
        </p:nvGrpSpPr>
        <p:grpSpPr>
          <a:xfrm rot="-8971575" flipH="1" flipV="1">
            <a:off x="7869481" y="2851339"/>
            <a:ext cx="1814623" cy="1571463"/>
            <a:chOff x="0" y="0"/>
            <a:chExt cx="6350000" cy="5499100"/>
          </a:xfrm>
        </p:grpSpPr>
        <p:sp>
          <p:nvSpPr>
            <p:cNvPr id="13" name="Freeform 9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77367">
                <a:alpha val="58823"/>
              </a:srgbClr>
            </a:solidFill>
          </p:spPr>
        </p:sp>
      </p:grpSp>
      <p:pic>
        <p:nvPicPr>
          <p:cNvPr id="8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7441" t="18035" r="2206" b="15711"/>
          <a:stretch/>
        </p:blipFill>
        <p:spPr>
          <a:xfrm>
            <a:off x="149372" y="150455"/>
            <a:ext cx="1470300" cy="477079"/>
          </a:xfrm>
          <a:prstGeom prst="rect">
            <a:avLst/>
          </a:prstGeom>
        </p:spPr>
      </p:pic>
      <p:sp>
        <p:nvSpPr>
          <p:cNvPr id="14" name="AutoShape 2"/>
          <p:cNvSpPr/>
          <p:nvPr userDrawn="1"/>
        </p:nvSpPr>
        <p:spPr>
          <a:xfrm>
            <a:off x="0" y="771550"/>
            <a:ext cx="9144000" cy="93707"/>
          </a:xfrm>
          <a:prstGeom prst="rect">
            <a:avLst/>
          </a:prstGeom>
          <a:solidFill>
            <a:srgbClr val="191919">
              <a:alpha val="4705"/>
            </a:srgbClr>
          </a:solidFill>
        </p:spPr>
      </p:sp>
    </p:spTree>
    <p:extLst>
      <p:ext uri="{BB962C8B-B14F-4D97-AF65-F5344CB8AC3E}">
        <p14:creationId xmlns:p14="http://schemas.microsoft.com/office/powerpoint/2010/main" val="258629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2" cstate="print"/>
          <a:srcRect l="17139" t="15309"/>
          <a:stretch>
            <a:fillRect/>
          </a:stretch>
        </p:blipFill>
        <p:spPr>
          <a:xfrm>
            <a:off x="-324544" y="3723808"/>
            <a:ext cx="1761386" cy="18002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0"/>
            <a:ext cx="7227776" cy="745592"/>
          </a:xfrm>
          <a:noFill/>
        </p:spPr>
        <p:txBody>
          <a:bodyPr>
            <a:normAutofit/>
          </a:bodyPr>
          <a:lstStyle>
            <a:lvl1pPr marL="0" indent="0"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200151"/>
            <a:ext cx="7499176" cy="3394472"/>
          </a:xfrm>
        </p:spPr>
        <p:txBody>
          <a:bodyPr/>
          <a:lstStyle>
            <a:lvl1pPr>
              <a:buClrTx/>
              <a:defRPr sz="2800"/>
            </a:lvl1pPr>
            <a:lvl2pPr>
              <a:buClr>
                <a:srgbClr val="00B0F0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Třetí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Čtvrtá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Pátá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2527-997E-47F7-8C62-6057351850A5}" type="datetime1">
              <a:rPr lang="cs-CZ" smtClean="0"/>
              <a:t>3. 8. 2021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7441" t="18035" r="2206" b="15711"/>
          <a:stretch/>
        </p:blipFill>
        <p:spPr>
          <a:xfrm>
            <a:off x="149372" y="150455"/>
            <a:ext cx="1470300" cy="477079"/>
          </a:xfrm>
          <a:prstGeom prst="rect">
            <a:avLst/>
          </a:prstGeom>
        </p:spPr>
      </p:pic>
      <p:sp>
        <p:nvSpPr>
          <p:cNvPr id="14" name="AutoShape 2"/>
          <p:cNvSpPr/>
          <p:nvPr userDrawn="1"/>
        </p:nvSpPr>
        <p:spPr>
          <a:xfrm>
            <a:off x="0" y="771550"/>
            <a:ext cx="9144000" cy="93707"/>
          </a:xfrm>
          <a:prstGeom prst="rect">
            <a:avLst/>
          </a:prstGeom>
          <a:solidFill>
            <a:srgbClr val="191919">
              <a:alpha val="4705"/>
            </a:srgbClr>
          </a:solidFill>
        </p:spPr>
      </p:sp>
    </p:spTree>
    <p:extLst>
      <p:ext uri="{BB962C8B-B14F-4D97-AF65-F5344CB8AC3E}">
        <p14:creationId xmlns:p14="http://schemas.microsoft.com/office/powerpoint/2010/main" val="186095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/>
          </p:cNvPicPr>
          <p:nvPr userDrawn="1"/>
        </p:nvPicPr>
        <p:blipFill rotWithShape="1">
          <a:blip r:embed="rId2"/>
          <a:srcRect t="41954"/>
          <a:stretch/>
        </p:blipFill>
        <p:spPr>
          <a:xfrm>
            <a:off x="0" y="2931947"/>
            <a:ext cx="9144000" cy="221155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0"/>
            <a:ext cx="7227776" cy="745592"/>
          </a:xfrm>
          <a:noFill/>
        </p:spPr>
        <p:txBody>
          <a:bodyPr>
            <a:normAutofit/>
          </a:bodyPr>
          <a:lstStyle>
            <a:lvl1pPr marL="0" indent="0"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200151"/>
            <a:ext cx="7499176" cy="3394472"/>
          </a:xfrm>
        </p:spPr>
        <p:txBody>
          <a:bodyPr/>
          <a:lstStyle>
            <a:lvl1pPr>
              <a:buClrTx/>
              <a:defRPr sz="2800"/>
            </a:lvl1pPr>
            <a:lvl2pPr>
              <a:buClr>
                <a:srgbClr val="00B0F0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Třetí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Čtvrtá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Pátá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2527-997E-47F7-8C62-6057351850A5}" type="datetime1">
              <a:rPr lang="cs-CZ" smtClean="0"/>
              <a:t>3. 8. 2021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7441" t="18035" r="2206" b="15711"/>
          <a:stretch/>
        </p:blipFill>
        <p:spPr>
          <a:xfrm>
            <a:off x="149372" y="150455"/>
            <a:ext cx="1470300" cy="477079"/>
          </a:xfrm>
          <a:prstGeom prst="rect">
            <a:avLst/>
          </a:prstGeom>
        </p:spPr>
      </p:pic>
      <p:sp>
        <p:nvSpPr>
          <p:cNvPr id="14" name="AutoShape 2"/>
          <p:cNvSpPr/>
          <p:nvPr userDrawn="1"/>
        </p:nvSpPr>
        <p:spPr>
          <a:xfrm>
            <a:off x="0" y="771550"/>
            <a:ext cx="9144000" cy="93707"/>
          </a:xfrm>
          <a:prstGeom prst="rect">
            <a:avLst/>
          </a:prstGeom>
          <a:solidFill>
            <a:srgbClr val="191919">
              <a:alpha val="4705"/>
            </a:srgbClr>
          </a:solidFill>
        </p:spPr>
      </p:sp>
    </p:spTree>
    <p:extLst>
      <p:ext uri="{BB962C8B-B14F-4D97-AF65-F5344CB8AC3E}">
        <p14:creationId xmlns:p14="http://schemas.microsoft.com/office/powerpoint/2010/main" val="386980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547184" y="2541004"/>
            <a:ext cx="2602496" cy="26024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0"/>
            <a:ext cx="7227776" cy="745592"/>
          </a:xfrm>
          <a:noFill/>
        </p:spPr>
        <p:txBody>
          <a:bodyPr>
            <a:normAutofit/>
          </a:bodyPr>
          <a:lstStyle>
            <a:lvl1pPr marL="0" indent="0"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200151"/>
            <a:ext cx="7499176" cy="3394472"/>
          </a:xfrm>
        </p:spPr>
        <p:txBody>
          <a:bodyPr/>
          <a:lstStyle>
            <a:lvl1pPr>
              <a:buClrTx/>
              <a:defRPr sz="2800"/>
            </a:lvl1pPr>
            <a:lvl2pPr>
              <a:buClr>
                <a:srgbClr val="00B0F0"/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Třetí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Čtvrtá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Pátá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2527-997E-47F7-8C62-6057351850A5}" type="datetime1">
              <a:rPr lang="cs-CZ" smtClean="0"/>
              <a:t>3. 8. 2021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7441" t="18035" r="2206" b="15711"/>
          <a:stretch/>
        </p:blipFill>
        <p:spPr>
          <a:xfrm>
            <a:off x="149372" y="150455"/>
            <a:ext cx="1470300" cy="477079"/>
          </a:xfrm>
          <a:prstGeom prst="rect">
            <a:avLst/>
          </a:prstGeom>
        </p:spPr>
      </p:pic>
      <p:sp>
        <p:nvSpPr>
          <p:cNvPr id="14" name="AutoShape 2"/>
          <p:cNvSpPr/>
          <p:nvPr userDrawn="1"/>
        </p:nvSpPr>
        <p:spPr>
          <a:xfrm>
            <a:off x="0" y="771550"/>
            <a:ext cx="9144000" cy="93707"/>
          </a:xfrm>
          <a:prstGeom prst="rect">
            <a:avLst/>
          </a:prstGeom>
          <a:solidFill>
            <a:srgbClr val="191919">
              <a:alpha val="4705"/>
            </a:srgbClr>
          </a:solidFill>
        </p:spPr>
      </p:sp>
    </p:spTree>
    <p:extLst>
      <p:ext uri="{BB962C8B-B14F-4D97-AF65-F5344CB8AC3E}">
        <p14:creationId xmlns:p14="http://schemas.microsoft.com/office/powerpoint/2010/main" val="121269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3320" y="205979"/>
            <a:ext cx="7493480" cy="8572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BD58-299F-440A-955F-1CE76600A8B9}" type="datetime1">
              <a:rPr lang="cs-CZ" smtClean="0"/>
              <a:t>3. 8. 2021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-108520" y="-20538"/>
            <a:ext cx="130184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1DAD-3264-409F-90EC-E89FDFBD2D0C}" type="datetime1">
              <a:rPr lang="cs-CZ" smtClean="0"/>
              <a:t>3. 8. 2021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33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433A-E7D6-4D23-B92D-CDE2DBE5C477}" type="datetime1">
              <a:rPr lang="cs-CZ" smtClean="0"/>
              <a:t>3. 8. 2021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reeform 9"/>
          <p:cNvSpPr/>
          <p:nvPr userDrawn="1"/>
        </p:nvSpPr>
        <p:spPr>
          <a:xfrm rot="12628425">
            <a:off x="-523934" y="1844421"/>
            <a:ext cx="1790976" cy="1550985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F77367">
              <a:alpha val="58823"/>
            </a:srgbClr>
          </a:solidFill>
        </p:spPr>
      </p:sp>
      <p:grpSp>
        <p:nvGrpSpPr>
          <p:cNvPr id="6" name="Group 17"/>
          <p:cNvGrpSpPr>
            <a:grpSpLocks noChangeAspect="1"/>
          </p:cNvGrpSpPr>
          <p:nvPr userDrawn="1"/>
        </p:nvGrpSpPr>
        <p:grpSpPr>
          <a:xfrm rot="8986396">
            <a:off x="7864986" y="3294122"/>
            <a:ext cx="1790976" cy="1550985"/>
            <a:chOff x="0" y="0"/>
            <a:chExt cx="6350000" cy="5499100"/>
          </a:xfrm>
        </p:grpSpPr>
        <p:sp>
          <p:nvSpPr>
            <p:cNvPr id="7" name="Freeform 1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77367">
                <a:alpha val="58823"/>
              </a:srgbClr>
            </a:solidFill>
          </p:spPr>
        </p:sp>
      </p:grpSp>
    </p:spTree>
    <p:extLst>
      <p:ext uri="{BB962C8B-B14F-4D97-AF65-F5344CB8AC3E}">
        <p14:creationId xmlns:p14="http://schemas.microsoft.com/office/powerpoint/2010/main" val="203773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2527-997E-47F7-8C62-6057351850A5}" type="datetime1">
              <a:rPr lang="cs-CZ" smtClean="0"/>
              <a:t>3. 8. 2021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85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C0A4D-A4B2-4490-A7D6-8693D533F38F}" type="datetime1">
              <a:rPr lang="cs-CZ" smtClean="0"/>
              <a:t>3. 8. 2021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9974-3011-4F56-9B01-B85ED748EE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84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4" r:id="rId3"/>
    <p:sldLayoutId id="2147483665" r:id="rId4"/>
    <p:sldLayoutId id="2147483666" r:id="rId5"/>
    <p:sldLayoutId id="2147483652" r:id="rId6"/>
    <p:sldLayoutId id="2147483653" r:id="rId7"/>
    <p:sldLayoutId id="2147483655" r:id="rId8"/>
    <p:sldLayoutId id="2147483650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403648" y="2427734"/>
            <a:ext cx="6912768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Projekt Kariéra okolo mě</a:t>
            </a:r>
          </a:p>
          <a:p>
            <a:pPr marL="0" indent="0">
              <a:buNone/>
            </a:pPr>
            <a:r>
              <a:rPr lang="cs-CZ" sz="2000" dirty="0" smtClean="0"/>
              <a:t>ERASMUS+ KA3 - </a:t>
            </a:r>
            <a:r>
              <a:rPr lang="pl-PL" sz="2000" dirty="0" smtClean="0"/>
              <a:t>Podpora </a:t>
            </a:r>
            <a:r>
              <a:rPr lang="pl-PL" sz="2000" dirty="0"/>
              <a:t>rozvoje politiky a </a:t>
            </a:r>
            <a:r>
              <a:rPr lang="pl-PL" sz="2000" dirty="0" smtClean="0"/>
              <a:t>spolupráce</a:t>
            </a:r>
          </a:p>
          <a:p>
            <a:pPr marL="0" indent="0">
              <a:buNone/>
            </a:pPr>
            <a:r>
              <a:rPr lang="pl-PL" sz="2000" dirty="0" smtClean="0"/>
              <a:t>1. říjen </a:t>
            </a:r>
            <a:r>
              <a:rPr lang="pl-PL" sz="2000" dirty="0"/>
              <a:t>2019 </a:t>
            </a:r>
            <a:r>
              <a:rPr lang="pl-PL" sz="2000" dirty="0" smtClean="0"/>
              <a:t>- </a:t>
            </a:r>
            <a:r>
              <a:rPr lang="pl-PL" sz="2000" dirty="0"/>
              <a:t>30. září 2021</a:t>
            </a:r>
            <a:endParaRPr lang="cs-CZ" sz="2000" dirty="0" smtClean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737109"/>
              </p:ext>
            </p:extLst>
          </p:nvPr>
        </p:nvGraphicFramePr>
        <p:xfrm>
          <a:off x="6588224" y="339502"/>
          <a:ext cx="11049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Photo Editor Photo" r:id="rId4" imgW="3704762" imgH="4580952" progId="">
                  <p:embed/>
                </p:oleObj>
              </mc:Choice>
              <mc:Fallback>
                <p:oleObj name="Photo Editor Photo" r:id="rId4" imgW="3704762" imgH="4580952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339502"/>
                        <a:ext cx="11049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-108520" y="0"/>
            <a:ext cx="4932040" cy="21824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716016" y="4155926"/>
            <a:ext cx="186365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200" dirty="0" smtClean="0"/>
              <a:t>Národní poradenské fórum</a:t>
            </a:r>
          </a:p>
          <a:p>
            <a:pPr algn="ctr"/>
            <a:r>
              <a:rPr lang="cs-CZ" sz="1200" dirty="0" smtClean="0"/>
              <a:t>15.6.2021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952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64939" y="2814529"/>
            <a:ext cx="1073145" cy="633328"/>
            <a:chOff x="0" y="38100"/>
            <a:chExt cx="2861720" cy="1688873"/>
          </a:xfrm>
        </p:grpSpPr>
        <p:sp>
          <p:nvSpPr>
            <p:cNvPr id="5" name="TextBox 5"/>
            <p:cNvSpPr txBox="1"/>
            <p:nvPr/>
          </p:nvSpPr>
          <p:spPr>
            <a:xfrm>
              <a:off x="0" y="38100"/>
              <a:ext cx="2861720" cy="781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100" dirty="0">
                  <a:solidFill>
                    <a:srgbClr val="FF7477"/>
                  </a:solidFill>
                  <a:latin typeface="Libre Franklin Bold"/>
                </a:rPr>
                <a:t>UNIVERSITY OF CAMERINO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74629"/>
              <a:ext cx="2861720" cy="752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"/>
                </a:lnSpc>
              </a:pPr>
              <a:r>
                <a:rPr lang="en-US" sz="800" spc="38">
                  <a:solidFill>
                    <a:srgbClr val="111B1E"/>
                  </a:solidFill>
                  <a:latin typeface="Libre Franklin Light"/>
                </a:rPr>
                <a:t>Project coordinator, applicant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4939" y="4105184"/>
            <a:ext cx="1206495" cy="352563"/>
            <a:chOff x="0" y="38101"/>
            <a:chExt cx="3217320" cy="940168"/>
          </a:xfrm>
        </p:grpSpPr>
        <p:sp>
          <p:nvSpPr>
            <p:cNvPr id="8" name="TextBox 8"/>
            <p:cNvSpPr txBox="1"/>
            <p:nvPr/>
          </p:nvSpPr>
          <p:spPr>
            <a:xfrm>
              <a:off x="0" y="38101"/>
              <a:ext cx="3217320" cy="376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100">
                  <a:solidFill>
                    <a:srgbClr val="FF7477"/>
                  </a:solidFill>
                  <a:latin typeface="Libre Franklin Bold"/>
                </a:rPr>
                <a:t>CITYNET SRL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02098"/>
              <a:ext cx="3217320" cy="376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164857" y="2806908"/>
            <a:ext cx="1206495" cy="631962"/>
            <a:chOff x="0" y="38100"/>
            <a:chExt cx="3217320" cy="168523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38100"/>
              <a:ext cx="3217320" cy="1154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100">
                  <a:solidFill>
                    <a:srgbClr val="FF7477"/>
                  </a:solidFill>
                  <a:latin typeface="Libre Franklin Bold"/>
                </a:rPr>
                <a:t>CENTRO STUDI PLURIVERSUM SRL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47162"/>
              <a:ext cx="3217320" cy="376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164857" y="4086614"/>
            <a:ext cx="1206495" cy="771663"/>
            <a:chOff x="0" y="38101"/>
            <a:chExt cx="3217320" cy="205776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38101"/>
              <a:ext cx="3217320" cy="1128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100">
                  <a:solidFill>
                    <a:srgbClr val="FF7477"/>
                  </a:solidFill>
                  <a:latin typeface="Libre Franklin Bold"/>
                </a:rPr>
                <a:t>UNIVERSIDAD DE SANTIAGO DE COMPOSTELA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719698"/>
              <a:ext cx="3217320" cy="376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1060684" y="3108873"/>
            <a:ext cx="314814" cy="201395"/>
            <a:chOff x="0" y="0"/>
            <a:chExt cx="893351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893351" cy="69850"/>
            </a:xfrm>
            <a:custGeom>
              <a:avLst/>
              <a:gdLst/>
              <a:ahLst/>
              <a:cxnLst/>
              <a:rect l="l" t="t" r="r" b="b"/>
              <a:pathLst>
                <a:path w="893351" h="69850">
                  <a:moveTo>
                    <a:pt x="60252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93351" y="69850"/>
                  </a:lnTo>
                  <a:lnTo>
                    <a:pt x="893351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1080054" y="4401891"/>
            <a:ext cx="314814" cy="201395"/>
            <a:chOff x="0" y="0"/>
            <a:chExt cx="893351" cy="571500"/>
          </a:xfrm>
        </p:grpSpPr>
        <p:sp>
          <p:nvSpPr>
            <p:cNvPr id="19" name="Freeform 19"/>
            <p:cNvSpPr/>
            <p:nvPr/>
          </p:nvSpPr>
          <p:spPr>
            <a:xfrm>
              <a:off x="0" y="255270"/>
              <a:ext cx="893351" cy="69850"/>
            </a:xfrm>
            <a:custGeom>
              <a:avLst/>
              <a:gdLst/>
              <a:ahLst/>
              <a:cxnLst/>
              <a:rect l="l" t="t" r="r" b="b"/>
              <a:pathLst>
                <a:path w="893351" h="69850">
                  <a:moveTo>
                    <a:pt x="60252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93351" y="69850"/>
                  </a:lnTo>
                  <a:lnTo>
                    <a:pt x="893351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10800000">
            <a:off x="2760602" y="3108873"/>
            <a:ext cx="314814" cy="201395"/>
            <a:chOff x="0" y="0"/>
            <a:chExt cx="893351" cy="571500"/>
          </a:xfrm>
        </p:grpSpPr>
        <p:sp>
          <p:nvSpPr>
            <p:cNvPr id="21" name="Freeform 21"/>
            <p:cNvSpPr/>
            <p:nvPr/>
          </p:nvSpPr>
          <p:spPr>
            <a:xfrm>
              <a:off x="0" y="255270"/>
              <a:ext cx="893351" cy="69850"/>
            </a:xfrm>
            <a:custGeom>
              <a:avLst/>
              <a:gdLst/>
              <a:ahLst/>
              <a:cxnLst/>
              <a:rect l="l" t="t" r="r" b="b"/>
              <a:pathLst>
                <a:path w="893351" h="69850">
                  <a:moveTo>
                    <a:pt x="60252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93351" y="69850"/>
                  </a:lnTo>
                  <a:lnTo>
                    <a:pt x="893351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grpSp>
        <p:nvGrpSpPr>
          <p:cNvPr id="22" name="Group 22"/>
          <p:cNvGrpSpPr/>
          <p:nvPr/>
        </p:nvGrpSpPr>
        <p:grpSpPr>
          <a:xfrm rot="-10800000">
            <a:off x="2779972" y="4401891"/>
            <a:ext cx="314814" cy="201395"/>
            <a:chOff x="0" y="0"/>
            <a:chExt cx="893351" cy="571500"/>
          </a:xfrm>
        </p:grpSpPr>
        <p:sp>
          <p:nvSpPr>
            <p:cNvPr id="23" name="Freeform 23"/>
            <p:cNvSpPr/>
            <p:nvPr/>
          </p:nvSpPr>
          <p:spPr>
            <a:xfrm>
              <a:off x="0" y="255270"/>
              <a:ext cx="893351" cy="69850"/>
            </a:xfrm>
            <a:custGeom>
              <a:avLst/>
              <a:gdLst/>
              <a:ahLst/>
              <a:cxnLst/>
              <a:rect l="l" t="t" r="r" b="b"/>
              <a:pathLst>
                <a:path w="893351" h="69850">
                  <a:moveTo>
                    <a:pt x="60252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93351" y="69850"/>
                  </a:lnTo>
                  <a:lnTo>
                    <a:pt x="893351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4503" y="2797879"/>
            <a:ext cx="310995" cy="31099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64420" y="2797879"/>
            <a:ext cx="310995" cy="31099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3872" y="4090896"/>
            <a:ext cx="310995" cy="31099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79972" y="4072326"/>
            <a:ext cx="314814" cy="314814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5014142" y="2768809"/>
            <a:ext cx="1206495" cy="911364"/>
            <a:chOff x="0" y="38100"/>
            <a:chExt cx="3217320" cy="2430302"/>
          </a:xfrm>
        </p:grpSpPr>
        <p:sp>
          <p:nvSpPr>
            <p:cNvPr id="29" name="TextBox 29"/>
            <p:cNvSpPr txBox="1"/>
            <p:nvPr/>
          </p:nvSpPr>
          <p:spPr>
            <a:xfrm>
              <a:off x="0" y="38100"/>
              <a:ext cx="3217320" cy="189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100">
                  <a:solidFill>
                    <a:srgbClr val="FF7477"/>
                  </a:solidFill>
                  <a:latin typeface="Libre Franklin Bold"/>
                </a:rPr>
                <a:t>HOCHSCHULE DER BUNDESAGENTUR FUER ARBEIT (HDBA)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2092231"/>
              <a:ext cx="3217320" cy="376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871467" y="2768809"/>
            <a:ext cx="1206495" cy="1190764"/>
            <a:chOff x="0" y="38100"/>
            <a:chExt cx="3217320" cy="3175369"/>
          </a:xfrm>
        </p:grpSpPr>
        <p:sp>
          <p:nvSpPr>
            <p:cNvPr id="32" name="TextBox 32"/>
            <p:cNvSpPr txBox="1"/>
            <p:nvPr/>
          </p:nvSpPr>
          <p:spPr>
            <a:xfrm>
              <a:off x="0" y="38100"/>
              <a:ext cx="3217320" cy="2644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100">
                  <a:solidFill>
                    <a:srgbClr val="FF7477"/>
                  </a:solidFill>
                  <a:latin typeface="Libre Franklin Bold"/>
                </a:rPr>
                <a:t>CENTRUL MUNICIPIULUI BUCURESTI DE RESURSE SI ASISTENTA EDUCATIONALA (CMBRAE)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2837298"/>
              <a:ext cx="3217320" cy="376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 rot="-10800000">
            <a:off x="4629256" y="3109776"/>
            <a:ext cx="314814" cy="201395"/>
            <a:chOff x="0" y="0"/>
            <a:chExt cx="893351" cy="571500"/>
          </a:xfrm>
        </p:grpSpPr>
        <p:sp>
          <p:nvSpPr>
            <p:cNvPr id="35" name="Freeform 35"/>
            <p:cNvSpPr/>
            <p:nvPr/>
          </p:nvSpPr>
          <p:spPr>
            <a:xfrm>
              <a:off x="0" y="255270"/>
              <a:ext cx="893351" cy="69850"/>
            </a:xfrm>
            <a:custGeom>
              <a:avLst/>
              <a:gdLst/>
              <a:ahLst/>
              <a:cxnLst/>
              <a:rect l="l" t="t" r="r" b="b"/>
              <a:pathLst>
                <a:path w="893351" h="69850">
                  <a:moveTo>
                    <a:pt x="60252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93351" y="69850"/>
                  </a:lnTo>
                  <a:lnTo>
                    <a:pt x="893351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grpSp>
        <p:nvGrpSpPr>
          <p:cNvPr id="36" name="Group 36"/>
          <p:cNvGrpSpPr/>
          <p:nvPr/>
        </p:nvGrpSpPr>
        <p:grpSpPr>
          <a:xfrm rot="-10800000">
            <a:off x="6486581" y="3109776"/>
            <a:ext cx="314814" cy="201395"/>
            <a:chOff x="0" y="0"/>
            <a:chExt cx="893351" cy="571500"/>
          </a:xfrm>
        </p:grpSpPr>
        <p:sp>
          <p:nvSpPr>
            <p:cNvPr id="37" name="Freeform 37"/>
            <p:cNvSpPr/>
            <p:nvPr/>
          </p:nvSpPr>
          <p:spPr>
            <a:xfrm>
              <a:off x="0" y="255270"/>
              <a:ext cx="893351" cy="69850"/>
            </a:xfrm>
            <a:custGeom>
              <a:avLst/>
              <a:gdLst/>
              <a:ahLst/>
              <a:cxnLst/>
              <a:rect l="l" t="t" r="r" b="b"/>
              <a:pathLst>
                <a:path w="893351" h="69850">
                  <a:moveTo>
                    <a:pt x="60252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93351" y="69850"/>
                  </a:lnTo>
                  <a:lnTo>
                    <a:pt x="893351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5014142" y="4056972"/>
            <a:ext cx="1206495" cy="1190764"/>
            <a:chOff x="0" y="38100"/>
            <a:chExt cx="3217320" cy="3175369"/>
          </a:xfrm>
        </p:grpSpPr>
        <p:sp>
          <p:nvSpPr>
            <p:cNvPr id="39" name="TextBox 39"/>
            <p:cNvSpPr txBox="1"/>
            <p:nvPr/>
          </p:nvSpPr>
          <p:spPr>
            <a:xfrm>
              <a:off x="0" y="38100"/>
              <a:ext cx="3217320" cy="2644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100">
                  <a:solidFill>
                    <a:srgbClr val="FF7477"/>
                  </a:solidFill>
                  <a:latin typeface="Libre Franklin Bold"/>
                </a:rPr>
                <a:t>ÖSTERREICHISCHES INSTITUT FÜR BILDUNGSFORSCHUNG DER</a:t>
              </a:r>
            </a:p>
            <a:p>
              <a:pPr>
                <a:lnSpc>
                  <a:spcPts val="1100"/>
                </a:lnSpc>
              </a:pPr>
              <a:r>
                <a:rPr lang="en-US" sz="1100">
                  <a:solidFill>
                    <a:srgbClr val="FF7477"/>
                  </a:solidFill>
                  <a:latin typeface="Libre Franklin Bold"/>
                </a:rPr>
                <a:t>WIRTSCHAFT (IBW)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2837298"/>
              <a:ext cx="3217320" cy="376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871467" y="4056972"/>
            <a:ext cx="1206495" cy="771664"/>
            <a:chOff x="0" y="38100"/>
            <a:chExt cx="3217320" cy="2057769"/>
          </a:xfrm>
        </p:grpSpPr>
        <p:sp>
          <p:nvSpPr>
            <p:cNvPr id="42" name="TextBox 42"/>
            <p:cNvSpPr txBox="1"/>
            <p:nvPr/>
          </p:nvSpPr>
          <p:spPr>
            <a:xfrm>
              <a:off x="0" y="38100"/>
              <a:ext cx="3217320" cy="152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100">
                  <a:solidFill>
                    <a:srgbClr val="FF7477"/>
                  </a:solidFill>
                  <a:latin typeface="Libre Franklin Bold"/>
                </a:rPr>
                <a:t>NARODNI VZDELAVACI FOND, O.P.S. (NVF)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1719698"/>
              <a:ext cx="3217320" cy="376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 rot="-10800000">
            <a:off x="4629256" y="4357730"/>
            <a:ext cx="314814" cy="201395"/>
            <a:chOff x="0" y="0"/>
            <a:chExt cx="893351" cy="571500"/>
          </a:xfrm>
        </p:grpSpPr>
        <p:sp>
          <p:nvSpPr>
            <p:cNvPr id="45" name="Freeform 45"/>
            <p:cNvSpPr/>
            <p:nvPr/>
          </p:nvSpPr>
          <p:spPr>
            <a:xfrm>
              <a:off x="0" y="255270"/>
              <a:ext cx="893351" cy="69850"/>
            </a:xfrm>
            <a:custGeom>
              <a:avLst/>
              <a:gdLst/>
              <a:ahLst/>
              <a:cxnLst/>
              <a:rect l="l" t="t" r="r" b="b"/>
              <a:pathLst>
                <a:path w="893351" h="69850">
                  <a:moveTo>
                    <a:pt x="60252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93351" y="69850"/>
                  </a:lnTo>
                  <a:lnTo>
                    <a:pt x="893351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grpSp>
        <p:nvGrpSpPr>
          <p:cNvPr id="46" name="Group 46"/>
          <p:cNvGrpSpPr/>
          <p:nvPr/>
        </p:nvGrpSpPr>
        <p:grpSpPr>
          <a:xfrm rot="-10800000">
            <a:off x="6486581" y="4357730"/>
            <a:ext cx="314814" cy="201395"/>
            <a:chOff x="0" y="0"/>
            <a:chExt cx="893351" cy="571500"/>
          </a:xfrm>
        </p:grpSpPr>
        <p:sp>
          <p:nvSpPr>
            <p:cNvPr id="47" name="Freeform 47"/>
            <p:cNvSpPr/>
            <p:nvPr/>
          </p:nvSpPr>
          <p:spPr>
            <a:xfrm>
              <a:off x="0" y="255270"/>
              <a:ext cx="893351" cy="69850"/>
            </a:xfrm>
            <a:custGeom>
              <a:avLst/>
              <a:gdLst/>
              <a:ahLst/>
              <a:cxnLst/>
              <a:rect l="l" t="t" r="r" b="b"/>
              <a:pathLst>
                <a:path w="893351" h="69850">
                  <a:moveTo>
                    <a:pt x="60252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93351" y="69850"/>
                  </a:lnTo>
                  <a:lnTo>
                    <a:pt x="893351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pic>
        <p:nvPicPr>
          <p:cNvPr id="48" name="Picture 4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29256" y="2794962"/>
            <a:ext cx="314814" cy="314814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86581" y="2794962"/>
            <a:ext cx="314814" cy="314814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486581" y="4042684"/>
            <a:ext cx="315047" cy="315047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29023" y="4042684"/>
            <a:ext cx="315047" cy="315047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499885" y="1047097"/>
            <a:ext cx="936157" cy="936157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68457" y="1047097"/>
            <a:ext cx="936157" cy="936157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74658" y="1047097"/>
            <a:ext cx="936157" cy="936157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707959" y="1047097"/>
            <a:ext cx="936157" cy="936157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06086" y="1047097"/>
            <a:ext cx="936157" cy="936157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39387" y="1047097"/>
            <a:ext cx="936157" cy="936157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10800000">
            <a:off x="118324" y="2186959"/>
            <a:ext cx="8907352" cy="178147"/>
          </a:xfrm>
          <a:prstGeom prst="rect">
            <a:avLst/>
          </a:prstGeom>
        </p:spPr>
      </p:pic>
      <p:sp>
        <p:nvSpPr>
          <p:cNvPr id="65" name="Nadpis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Projektové partnerství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370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1600" y="818285"/>
            <a:ext cx="1249409" cy="12494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69268" y="843558"/>
            <a:ext cx="1249409" cy="12494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06967" y="821927"/>
            <a:ext cx="1249409" cy="12494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46526" y="627534"/>
            <a:ext cx="495988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12"/>
              </a:lnSpc>
            </a:pPr>
            <a:r>
              <a:rPr lang="en-US" sz="5400" spc="169" dirty="0">
                <a:solidFill>
                  <a:srgbClr val="191919"/>
                </a:solidFill>
                <a:latin typeface="Montserrat Bold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738" y="2067694"/>
            <a:ext cx="273630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cs-CZ" b="1" spc="11" dirty="0" smtClean="0">
                <a:solidFill>
                  <a:srgbClr val="18D8C6"/>
                </a:solidFill>
                <a:latin typeface="Montserrat Classic Bold"/>
              </a:rPr>
              <a:t>Návrh nového rámce</a:t>
            </a:r>
          </a:p>
          <a:p>
            <a:pPr algn="ctr"/>
            <a:r>
              <a:rPr lang="cs-CZ" spc="11" dirty="0" smtClean="0">
                <a:solidFill>
                  <a:srgbClr val="000000"/>
                </a:solidFill>
                <a:latin typeface="Montserrat Classic Bold"/>
              </a:rPr>
              <a:t>dovedností řízení kariéry</a:t>
            </a:r>
            <a:endParaRPr lang="cs-CZ" spc="11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92036" y="657051"/>
            <a:ext cx="495988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12"/>
              </a:lnSpc>
            </a:pPr>
            <a:r>
              <a:rPr lang="en-US" sz="5400" spc="169" dirty="0">
                <a:solidFill>
                  <a:srgbClr val="191919"/>
                </a:solidFill>
                <a:latin typeface="Montserrat Bold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03848" y="2092967"/>
            <a:ext cx="2736304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cs-CZ" b="1" spc="11" dirty="0" smtClean="0">
                <a:solidFill>
                  <a:srgbClr val="02D3AE"/>
                </a:solidFill>
                <a:latin typeface="Montserrat Classic Bold"/>
              </a:rPr>
              <a:t>Národní a mezinárodní workshopy a </a:t>
            </a:r>
            <a:r>
              <a:rPr lang="cs-CZ" b="1" spc="11" dirty="0" err="1" smtClean="0">
                <a:solidFill>
                  <a:srgbClr val="02D3AE"/>
                </a:solidFill>
                <a:latin typeface="Montserrat Classic Bold"/>
              </a:rPr>
              <a:t>fokusní</a:t>
            </a:r>
            <a:r>
              <a:rPr lang="cs-CZ" b="1" spc="11" dirty="0" smtClean="0">
                <a:solidFill>
                  <a:srgbClr val="02D3AE"/>
                </a:solidFill>
                <a:latin typeface="Montserrat Classic Bold"/>
              </a:rPr>
              <a:t> skupiny</a:t>
            </a:r>
            <a:endParaRPr lang="cs-CZ" spc="11" dirty="0" smtClean="0">
              <a:solidFill>
                <a:srgbClr val="02D3AE"/>
              </a:solidFill>
              <a:latin typeface="Montserrat Classic Bold"/>
            </a:endParaRPr>
          </a:p>
          <a:p>
            <a:pPr algn="ctr"/>
            <a:r>
              <a:rPr lang="cs-CZ" spc="11" dirty="0" smtClean="0">
                <a:solidFill>
                  <a:srgbClr val="191919"/>
                </a:solidFill>
                <a:latin typeface="Montserrat Classic Bold"/>
              </a:rPr>
              <a:t>k návrhu rámce</a:t>
            </a:r>
          </a:p>
          <a:p>
            <a:pPr algn="ctr"/>
            <a:r>
              <a:rPr lang="cs-CZ" spc="11" dirty="0" smtClean="0">
                <a:solidFill>
                  <a:srgbClr val="000000"/>
                </a:solidFill>
                <a:latin typeface="Montserrat Classic Bold"/>
              </a:rPr>
              <a:t>dovedností řízení kariéry</a:t>
            </a:r>
            <a:endParaRPr lang="cs-CZ" spc="11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133926" y="627534"/>
            <a:ext cx="495988" cy="1215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12"/>
              </a:lnSpc>
            </a:pPr>
            <a:r>
              <a:rPr lang="en-US" sz="5400" spc="169" dirty="0">
                <a:solidFill>
                  <a:srgbClr val="191919"/>
                </a:solidFill>
                <a:latin typeface="Montserrat Bold"/>
              </a:rPr>
              <a:t>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36752" y="2077448"/>
            <a:ext cx="275344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cs-CZ" b="1" spc="11" dirty="0" smtClean="0">
                <a:solidFill>
                  <a:srgbClr val="02D3AE"/>
                </a:solidFill>
                <a:latin typeface="Montserrat Classic Bold"/>
              </a:rPr>
              <a:t>Webová platforma</a:t>
            </a:r>
            <a:endParaRPr lang="cs-CZ" spc="11" dirty="0">
              <a:solidFill>
                <a:srgbClr val="191919"/>
              </a:solidFill>
              <a:latin typeface="Montserrat Classic Bold"/>
            </a:endParaRPr>
          </a:p>
          <a:p>
            <a:pPr algn="ctr"/>
            <a:r>
              <a:rPr lang="cs-CZ" spc="11" dirty="0">
                <a:solidFill>
                  <a:srgbClr val="000000"/>
                </a:solidFill>
                <a:latin typeface="Montserrat Classic Bold"/>
              </a:rPr>
              <a:t>dovedností řízení kariéry</a:t>
            </a:r>
          </a:p>
        </p:txBody>
      </p:sp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1715011" y="0"/>
            <a:ext cx="7420469" cy="745592"/>
          </a:xfrm>
        </p:spPr>
        <p:txBody>
          <a:bodyPr>
            <a:normAutofit/>
          </a:bodyPr>
          <a:lstStyle/>
          <a:p>
            <a:r>
              <a:rPr lang="cs-CZ" dirty="0" smtClean="0"/>
              <a:t>Hlavní výstupy a aktivity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84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058962"/>
              </p:ext>
            </p:extLst>
          </p:nvPr>
        </p:nvGraphicFramePr>
        <p:xfrm>
          <a:off x="179512" y="51470"/>
          <a:ext cx="8856984" cy="4964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7320"/>
                <a:gridCol w="6869664"/>
              </a:tblGrid>
              <a:tr h="261733"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Oblast dovedností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1" marR="48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Dovednosti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1" marR="48341" marT="0" marB="0"/>
                </a:tc>
              </a:tr>
              <a:tr h="673027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1. Objevování sebe sama </a:t>
                      </a:r>
                      <a:endParaRPr lang="cs-CZ" sz="1600" b="1" dirty="0">
                        <a:solidFill>
                          <a:srgbClr val="1F54A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41" marR="4834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 dirty="0">
                          <a:effectLst/>
                        </a:rPr>
                        <a:t>Uvědomění si sama sebe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 dirty="0">
                          <a:effectLst/>
                        </a:rPr>
                        <a:t>Seberegulace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 dirty="0">
                          <a:effectLst/>
                        </a:rPr>
                        <a:t>Růstové myšlení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1" marR="48341" marT="0" marB="0"/>
                </a:tc>
              </a:tr>
              <a:tr h="673027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2. Objevování nových obzorů</a:t>
                      </a:r>
                      <a:endParaRPr lang="cs-CZ" sz="1600" b="1">
                        <a:solidFill>
                          <a:srgbClr val="1F54A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41" marR="4834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 dirty="0">
                          <a:effectLst/>
                        </a:rPr>
                        <a:t>Porozumění komplexitě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 dirty="0">
                          <a:effectLst/>
                        </a:rPr>
                        <a:t>Porozumění kariéře a trhu práce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 dirty="0">
                          <a:effectLst/>
                        </a:rPr>
                        <a:t>Etické a udržitelné myšlení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1" marR="48341" marT="0" marB="0"/>
                </a:tc>
              </a:tr>
              <a:tr h="624140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3. Navazování vztahů </a:t>
                      </a:r>
                      <a:endParaRPr lang="cs-CZ" sz="1600" b="1">
                        <a:solidFill>
                          <a:srgbClr val="1F54A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41" marR="4834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>
                          <a:effectLst/>
                        </a:rPr>
                        <a:t>Empatie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>
                          <a:effectLst/>
                        </a:rPr>
                        <a:t>Komunikace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>
                          <a:effectLst/>
                        </a:rPr>
                        <a:t>Spolupráce 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1" marR="48341" marT="0" marB="0"/>
                </a:tc>
              </a:tr>
              <a:tr h="1476921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4. Rozvoj silných stránek</a:t>
                      </a:r>
                      <a:endParaRPr lang="cs-CZ" sz="1600" b="1">
                        <a:solidFill>
                          <a:srgbClr val="1F54A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41" marR="4834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 dirty="0">
                          <a:effectLst/>
                        </a:rPr>
                        <a:t>Digitální myšlení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 dirty="0">
                          <a:effectLst/>
                        </a:rPr>
                        <a:t>Kritické myšlení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 dirty="0">
                          <a:effectLst/>
                        </a:rPr>
                        <a:t>Flexibilita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 dirty="0">
                          <a:effectLst/>
                        </a:rPr>
                        <a:t>Riskování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 dirty="0">
                          <a:effectLst/>
                        </a:rPr>
                        <a:t>Vytrvalost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 dirty="0">
                          <a:effectLst/>
                        </a:rPr>
                        <a:t>Odolnost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 dirty="0">
                          <a:effectLst/>
                        </a:rPr>
                        <a:t>Řešení problémů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1" marR="48341" marT="0" marB="0"/>
                </a:tc>
              </a:tr>
              <a:tr h="781640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5. Monitorování a reflexe zkušeností </a:t>
                      </a:r>
                      <a:endParaRPr lang="cs-CZ" sz="1600" b="1">
                        <a:solidFill>
                          <a:srgbClr val="1F54A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41" marR="4834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 dirty="0">
                          <a:effectLst/>
                        </a:rPr>
                        <a:t>Monitorování výsledků celoživotního učení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 dirty="0">
                          <a:effectLst/>
                        </a:rPr>
                        <a:t>Sebevědomí o mých vlastních úspěších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 dirty="0">
                          <a:effectLst/>
                        </a:rPr>
                        <a:t>Rozvíjení nápadů a příležitostí k vytváření hodnot, včetně lepších řešení stávajících i nových výzev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 dirty="0">
                          <a:effectLst/>
                        </a:rPr>
                        <a:t>Vyvažování životních, vzdělávacích a pracovních rolí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1" marR="48341" marT="0" marB="0"/>
                </a:tc>
              </a:tr>
              <a:tr h="448684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6. Plánování kariéry </a:t>
                      </a:r>
                      <a:endParaRPr lang="cs-CZ" sz="1600" b="1" dirty="0">
                        <a:solidFill>
                          <a:srgbClr val="1F54A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41" marR="4834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 dirty="0">
                          <a:effectLst/>
                        </a:rPr>
                        <a:t>Rozhodovací proces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Open Sans"/>
                        <a:buChar char="-"/>
                      </a:pPr>
                      <a:r>
                        <a:rPr lang="cs-CZ" sz="1200" dirty="0">
                          <a:effectLst/>
                        </a:rPr>
                        <a:t>Plánování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1" marR="48341" marT="0" marB="0"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34" b="-2658"/>
          <a:stretch/>
        </p:blipFill>
        <p:spPr bwMode="auto">
          <a:xfrm>
            <a:off x="4919213" y="267494"/>
            <a:ext cx="3967486" cy="3527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Nadpis 8"/>
          <p:cNvSpPr>
            <a:spLocks noGrp="1"/>
          </p:cNvSpPr>
          <p:nvPr>
            <p:ph type="title"/>
          </p:nvPr>
        </p:nvSpPr>
        <p:spPr>
          <a:xfrm>
            <a:off x="4932040" y="195486"/>
            <a:ext cx="3943926" cy="57606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2000" b="1" dirty="0" smtClean="0">
                <a:solidFill>
                  <a:srgbClr val="18D8C6"/>
                </a:solidFill>
              </a:rPr>
              <a:t>Nový rámec dovedností řízení kariéry</a:t>
            </a:r>
            <a:endParaRPr lang="cs-CZ" sz="2000" b="1" dirty="0">
              <a:solidFill>
                <a:srgbClr val="18D8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zpracování dovednosti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034478"/>
              </p:ext>
            </p:extLst>
          </p:nvPr>
        </p:nvGraphicFramePr>
        <p:xfrm>
          <a:off x="1187624" y="843558"/>
          <a:ext cx="7499373" cy="3677863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310570"/>
                <a:gridCol w="4805424"/>
                <a:gridCol w="1383379"/>
              </a:tblGrid>
              <a:tr h="332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Dovednost</a:t>
                      </a:r>
                      <a:endParaRPr lang="cs-CZ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293" marR="43293" marT="28712" marB="28712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Úroveň dosažení</a:t>
                      </a:r>
                      <a:endParaRPr lang="cs-CZ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293" marR="43293" marT="28712" marB="28712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Zdroj </a:t>
                      </a:r>
                      <a:endParaRPr lang="cs-CZ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293" marR="43293" marT="28712" marB="28712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1334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+mn-lt"/>
                        </a:rPr>
                        <a:t>Kritické</a:t>
                      </a:r>
                      <a:r>
                        <a:rPr lang="cs-CZ" sz="1600" b="1" baseline="0" dirty="0" smtClean="0">
                          <a:effectLst/>
                          <a:latin typeface="+mn-lt"/>
                        </a:rPr>
                        <a:t> myšlení</a:t>
                      </a:r>
                      <a:endParaRPr lang="cs-CZ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08" marR="5500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18D8C6"/>
                          </a:solidFill>
                          <a:effectLst/>
                          <a:latin typeface="+mn-lt"/>
                        </a:rPr>
                        <a:t>Úroveň 1. </a:t>
                      </a:r>
                      <a:r>
                        <a:rPr lang="cs-CZ" sz="1600" b="1" dirty="0" smtClean="0">
                          <a:solidFill>
                            <a:srgbClr val="18D8C6"/>
                          </a:solidFill>
                          <a:effectLst/>
                          <a:latin typeface="+mn-lt"/>
                        </a:rPr>
                        <a:t>Získat</a:t>
                      </a:r>
                      <a:endParaRPr lang="cs-CZ" sz="1600" b="1" dirty="0">
                        <a:solidFill>
                          <a:srgbClr val="18D8C6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</a:rPr>
                        <a:t>Uvědomovat si</a:t>
                      </a:r>
                      <a:r>
                        <a:rPr lang="cs-CZ" sz="1600" baseline="0" dirty="0" smtClean="0">
                          <a:effectLst/>
                          <a:latin typeface="+mn-lt"/>
                        </a:rPr>
                        <a:t> možnost výskytu dezinformací, o</a:t>
                      </a:r>
                      <a:r>
                        <a:rPr lang="cs-CZ" sz="1600" dirty="0" smtClean="0">
                          <a:effectLst/>
                          <a:latin typeface="+mn-lt"/>
                        </a:rPr>
                        <a:t>věřovat informace z více zdrojů zejména těch renomovaných.</a:t>
                      </a:r>
                    </a:p>
                  </a:txBody>
                  <a:tcPr marL="55008" marR="55008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Projekt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LifeComp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08" marR="55008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3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18D8C6"/>
                          </a:solidFill>
                          <a:effectLst/>
                          <a:latin typeface="+mn-lt"/>
                        </a:rPr>
                        <a:t>Úroveň 2. </a:t>
                      </a:r>
                      <a:r>
                        <a:rPr lang="cs-CZ" sz="1600" b="1" dirty="0" smtClean="0">
                          <a:solidFill>
                            <a:srgbClr val="18D8C6"/>
                          </a:solidFill>
                          <a:effectLst/>
                          <a:latin typeface="+mn-lt"/>
                        </a:rPr>
                        <a:t>Používat</a:t>
                      </a:r>
                      <a:endParaRPr lang="cs-CZ" sz="1600" b="1" dirty="0">
                        <a:solidFill>
                          <a:srgbClr val="18D8C6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</a:rPr>
                        <a:t>Porovnávat, analyzovat, vyhodnocovat data, informace, nápady a mediální zprávy a vyvozovat z nich informačně podložené závěry.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08" marR="55008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</a:rPr>
                        <a:t>Projekt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LifeComp</a:t>
                      </a:r>
                      <a:endParaRPr lang="cs-CZ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08" marR="55008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3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18D8C6"/>
                          </a:solidFill>
                          <a:effectLst/>
                          <a:latin typeface="+mn-lt"/>
                        </a:rPr>
                        <a:t>Úroveň 3. </a:t>
                      </a:r>
                      <a:r>
                        <a:rPr lang="cs-CZ" sz="1600" b="1" dirty="0" smtClean="0">
                          <a:solidFill>
                            <a:srgbClr val="18D8C6"/>
                          </a:solidFill>
                          <a:effectLst/>
                          <a:latin typeface="+mn-lt"/>
                        </a:rPr>
                        <a:t>Přizpůsobit</a:t>
                      </a:r>
                      <a:endParaRPr lang="cs-CZ" sz="1600" b="1" dirty="0">
                        <a:solidFill>
                          <a:srgbClr val="18D8C6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</a:rPr>
                        <a:t>Při řešení problémů rozvíjet kreativní nápady, syntetizovat a kombinovat koncepty a informace z různých zdrojů.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08" marR="55008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</a:rPr>
                        <a:t>Projekt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LifeComp</a:t>
                      </a:r>
                      <a:endParaRPr lang="cs-CZ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08" marR="55008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10" name="Immagin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99742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634798" cy="723398"/>
          </a:xfrm>
          <a:prstGeom prst="rect">
            <a:avLst/>
          </a:prstGeom>
        </p:spPr>
      </p:pic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Plán aktivit v ČR - 2021</a:t>
            </a:r>
            <a:endParaRPr lang="cs-CZ" dirty="0"/>
          </a:p>
        </p:txBody>
      </p:sp>
      <p:sp>
        <p:nvSpPr>
          <p:cNvPr id="16" name="Zástupný symbol pro obsah 15"/>
          <p:cNvSpPr>
            <a:spLocks noGrp="1"/>
          </p:cNvSpPr>
          <p:nvPr>
            <p:ph idx="1"/>
          </p:nvPr>
        </p:nvSpPr>
        <p:spPr>
          <a:xfrm>
            <a:off x="683568" y="1131591"/>
            <a:ext cx="8003231" cy="3240360"/>
          </a:xfrm>
        </p:spPr>
        <p:txBody>
          <a:bodyPr/>
          <a:lstStyle/>
          <a:p>
            <a:pPr marL="1260475" indent="-1260475">
              <a:buNone/>
            </a:pPr>
            <a:r>
              <a:rPr lang="cs-CZ" sz="2400" dirty="0" smtClean="0"/>
              <a:t>06	Dokončení překladu „Rámce </a:t>
            </a:r>
            <a:r>
              <a:rPr lang="cs-CZ" sz="2400" dirty="0"/>
              <a:t>dovedností řízení kariéry </a:t>
            </a:r>
            <a:r>
              <a:rPr lang="cs-CZ" sz="2400" dirty="0" smtClean="0"/>
              <a:t>projektu CARREERS </a:t>
            </a:r>
            <a:r>
              <a:rPr lang="cs-CZ" sz="2400" dirty="0"/>
              <a:t>AROUND </a:t>
            </a:r>
            <a:r>
              <a:rPr lang="cs-CZ" sz="2400" dirty="0" smtClean="0"/>
              <a:t>ME“ </a:t>
            </a:r>
          </a:p>
          <a:p>
            <a:pPr marL="1260475" indent="-1260475">
              <a:buNone/>
            </a:pPr>
            <a:r>
              <a:rPr lang="cs-CZ" sz="2400" dirty="0" smtClean="0"/>
              <a:t>06/08	Oslovení potenciálních účastníků, </a:t>
            </a:r>
            <a:r>
              <a:rPr lang="cs-CZ" sz="2400" dirty="0"/>
              <a:t>rozeslání </a:t>
            </a:r>
            <a:r>
              <a:rPr lang="cs-CZ" sz="2400" dirty="0" smtClean="0"/>
              <a:t>„Rámce …“ k připomínkám.</a:t>
            </a:r>
          </a:p>
          <a:p>
            <a:pPr marL="1260475" indent="-1260475">
              <a:buNone/>
            </a:pPr>
            <a:r>
              <a:rPr lang="cs-CZ" sz="2400" dirty="0" smtClean="0"/>
              <a:t>08/10	Workshopy k „Rámci …“ podle zájmu a času.</a:t>
            </a:r>
            <a:endParaRPr lang="cs-CZ" sz="2400" dirty="0"/>
          </a:p>
          <a:p>
            <a:pPr marL="989013" indent="-989013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741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 cstate="print"/>
          <a:srcRect t="60495"/>
          <a:stretch/>
        </p:blipFill>
        <p:spPr>
          <a:xfrm>
            <a:off x="0" y="2671763"/>
            <a:ext cx="9144000" cy="36123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560222"/>
            <a:ext cx="9144000" cy="3810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46424" y="5452070"/>
            <a:ext cx="3109775" cy="67378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898689" y="2653378"/>
            <a:ext cx="2618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Děkuji </a:t>
            </a:r>
            <a:r>
              <a:rPr lang="cs-CZ" sz="2400" smtClean="0"/>
              <a:t>za pozornost</a:t>
            </a:r>
            <a:endParaRPr lang="en-GB" sz="24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9974-3011-4F56-9B01-B85ED748EED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1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314</Words>
  <Application>Microsoft Office PowerPoint</Application>
  <PresentationFormat>Předvádění na obrazovce (16:9)</PresentationFormat>
  <Paragraphs>93</Paragraphs>
  <Slides>7</Slides>
  <Notes>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Motiv systému Office</vt:lpstr>
      <vt:lpstr>Photo Editor Photo</vt:lpstr>
      <vt:lpstr>Prezentace aplikace PowerPoint</vt:lpstr>
      <vt:lpstr>Projektové partnerství</vt:lpstr>
      <vt:lpstr>Hlavní výstupy a aktivity</vt:lpstr>
      <vt:lpstr>Nový rámec dovedností řízení kariéry</vt:lpstr>
      <vt:lpstr>Ukázka zpracování dovednosti</vt:lpstr>
      <vt:lpstr>Plán aktivit v ČR - 2021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ZFreibergová</dc:creator>
  <cp:lastModifiedBy>ZFreibergová</cp:lastModifiedBy>
  <cp:revision>107</cp:revision>
  <cp:lastPrinted>2020-07-14T20:37:24Z</cp:lastPrinted>
  <dcterms:created xsi:type="dcterms:W3CDTF">2020-07-12T19:46:12Z</dcterms:created>
  <dcterms:modified xsi:type="dcterms:W3CDTF">2021-08-03T14:26:34Z</dcterms:modified>
</cp:coreProperties>
</file>